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4" r:id="rId6"/>
    <p:sldId id="263" r:id="rId7"/>
    <p:sldId id="367" r:id="rId8"/>
    <p:sldId id="374" r:id="rId9"/>
    <p:sldId id="375" r:id="rId10"/>
    <p:sldId id="376" r:id="rId11"/>
    <p:sldId id="377" r:id="rId12"/>
    <p:sldId id="378" r:id="rId13"/>
    <p:sldId id="379" r:id="rId14"/>
    <p:sldId id="262" r:id="rId15"/>
    <p:sldId id="380" r:id="rId16"/>
    <p:sldId id="381" r:id="rId17"/>
    <p:sldId id="38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257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5CF5E-FF8A-4B1F-B16D-57323B3670D8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0C23B-A023-40B0-B989-7A22954F7C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95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se fosse diferentes tipos de tijolos, precisamos de tijolos para construir a base de uma casa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0C23B-A023-40B0-B989-7A22954F7C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91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Perguntar que sabe o que é lógica</a:t>
            </a:r>
          </a:p>
          <a:p>
            <a:r>
              <a:rPr lang="pt-BR" dirty="0"/>
              <a:t>Perguntar onde as meninas encontram sequencias lógicas no dia a dia</a:t>
            </a:r>
          </a:p>
          <a:p>
            <a:r>
              <a:rPr lang="pt-BR" dirty="0"/>
              <a:t>Falar sobre instruções e sequencia de instruções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B6194-031F-43A7-BC23-83DF04464E8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28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0C23B-A023-40B0-B989-7A22954F7C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34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0C23B-A023-40B0-B989-7A22954F7C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17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0C23B-A023-40B0-B989-7A22954F7C4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7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0C23B-A023-40B0-B989-7A22954F7C4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18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47DAA-003B-4FEA-9958-5CE98E3D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74A6F0-9900-4875-8D5F-A0340CD8C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68458C-76FF-46EF-891B-A492D89E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D80BD-F2CA-4958-B9E2-A7C7B631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71DD12-C2A8-4CF5-A248-9B82674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70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AA4EB-E149-41D1-890E-6D72CC0E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C768AE-20B8-48B3-B7AC-829BB97D3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6DA1B3-FD21-4643-89F7-3563F5D9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527A3-DF46-4529-8952-41251CBB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9C3AA-66A8-4B19-9CDA-730E599D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FA110D-9F28-47C9-BB99-9EADD6459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A4C70B-2428-4635-95A6-326D65A35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C2D67D-090F-4B8D-893F-A40BACFC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3AD0F6-2B43-4376-9EC1-964663F9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9AB187-0A22-40D2-9432-99A2628B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13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verde, segurando, grande, tábua&#10;&#10;Descrição gerada automaticamente">
            <a:extLst>
              <a:ext uri="{FF2B5EF4-FFF2-40B4-BE49-F238E27FC236}">
                <a16:creationId xmlns:a16="http://schemas.microsoft.com/office/drawing/2014/main" id="{3A42AFC9-C175-47D0-A629-A6CB24809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A790BFFC-9C55-4346-937B-952C869899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096" y="3734147"/>
            <a:ext cx="5465936" cy="627560"/>
          </a:xfrm>
          <a:prstGeom prst="rect">
            <a:avLst/>
          </a:prstGeom>
        </p:spPr>
        <p:txBody>
          <a:bodyPr/>
          <a:lstStyle>
            <a:lvl1pPr>
              <a:defRPr lang="pt-BR" sz="3600" b="1" kern="1200" dirty="0" smtClean="0">
                <a:solidFill>
                  <a:srgbClr val="573A3B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</a:lstStyle>
          <a:p>
            <a:r>
              <a:rPr lang="pt-BR" dirty="0"/>
              <a:t>Apresentação Institucional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1D9446-1DAD-4ACE-AD8F-6F4CE7784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7413" y="591839"/>
            <a:ext cx="3607874" cy="1273576"/>
          </a:xfrm>
          <a:prstGeom prst="rect">
            <a:avLst/>
          </a:prstGeom>
        </p:spPr>
      </p:pic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C39675B8-4B9E-4500-BC80-6F29A00B82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0096" y="4361708"/>
            <a:ext cx="5465936" cy="5496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800" b="0" kern="1200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748991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egurando, verde, homem, guarda-chuva&#10;&#10;Descrição gerada automaticamente">
            <a:extLst>
              <a:ext uri="{FF2B5EF4-FFF2-40B4-BE49-F238E27FC236}">
                <a16:creationId xmlns:a16="http://schemas.microsoft.com/office/drawing/2014/main" id="{4A065B30-1032-4333-8536-8880CB5D72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F69ACA-F358-43A4-94EF-70541498B3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9824" y="583529"/>
            <a:ext cx="3620201" cy="127792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3945452-2E99-4E2C-8A89-8255C4F82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096" y="3734147"/>
            <a:ext cx="5465936" cy="627560"/>
          </a:xfrm>
          <a:prstGeom prst="rect">
            <a:avLst/>
          </a:prstGeom>
        </p:spPr>
        <p:txBody>
          <a:bodyPr/>
          <a:lstStyle>
            <a:lvl1pPr>
              <a:defRPr lang="pt-BR" sz="3600" b="1" kern="1200" dirty="0" smtClean="0">
                <a:solidFill>
                  <a:srgbClr val="573A3B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</a:lstStyle>
          <a:p>
            <a:r>
              <a:rPr lang="pt-BR" dirty="0"/>
              <a:t>Apresentação Institucional</a:t>
            </a:r>
          </a:p>
        </p:txBody>
      </p:sp>
      <p:sp>
        <p:nvSpPr>
          <p:cNvPr id="12" name="Espaço Reservado para Texto 38">
            <a:extLst>
              <a:ext uri="{FF2B5EF4-FFF2-40B4-BE49-F238E27FC236}">
                <a16:creationId xmlns:a16="http://schemas.microsoft.com/office/drawing/2014/main" id="{CAF072BA-738A-4476-BDA7-4A5F42463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0096" y="4361708"/>
            <a:ext cx="5465936" cy="5496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800" b="0" kern="1200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46482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DDA3F0C4-5AE3-4C70-B8C9-DEA3AFF05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717" y="4401446"/>
            <a:ext cx="5193270" cy="58400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sz="4400" b="1" dirty="0">
                <a:solidFill>
                  <a:srgbClr val="B9B288"/>
                </a:solidFill>
                <a:latin typeface="Corbel" panose="020B0503020204020204" pitchFamily="34" charset="0"/>
              </a:rPr>
              <a:t>Título de Capítulo</a:t>
            </a:r>
            <a:endParaRPr lang="pt-BR" sz="4400" dirty="0"/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D182079A-2CBB-4837-9BF3-DF9CF02C4A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1719" y="4985451"/>
            <a:ext cx="5193269" cy="584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defRPr sz="2400"/>
            </a:lvl2pPr>
            <a:lvl3pPr>
              <a:defRPr sz="2400"/>
            </a:lvl3pPr>
            <a:lvl4pPr>
              <a:defRPr sz="2200"/>
            </a:lvl4pPr>
            <a:lvl5pPr>
              <a:defRPr sz="2400"/>
            </a:lvl5pPr>
            <a:lvl6pPr>
              <a:defRPr sz="2200"/>
            </a:lvl6pPr>
            <a:lvl7pPr>
              <a:defRPr sz="2400"/>
            </a:lvl7pPr>
            <a:lvl8pPr>
              <a:defRPr sz="2200"/>
            </a:lvl8pPr>
          </a:lstStyle>
          <a:p>
            <a:pPr algn="r"/>
            <a:r>
              <a:rPr lang="pt-BR" sz="3600" dirty="0">
                <a:solidFill>
                  <a:srgbClr val="297550"/>
                </a:solidFill>
                <a:latin typeface="Corbel" panose="020B0503020204020204" pitchFamily="34" charset="0"/>
              </a:rPr>
              <a:t>Subtítulo</a:t>
            </a:r>
          </a:p>
        </p:txBody>
      </p:sp>
      <p:pic>
        <p:nvPicPr>
          <p:cNvPr id="7" name="Imagem 6" descr="Uma imagem contendo texto, desenho, relógio&#10;&#10;Descrição gerada automaticamente">
            <a:extLst>
              <a:ext uri="{FF2B5EF4-FFF2-40B4-BE49-F238E27FC236}">
                <a16:creationId xmlns:a16="http://schemas.microsoft.com/office/drawing/2014/main" id="{DFD400DC-3D54-4200-BC50-7AD965D8F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6623" y="455480"/>
            <a:ext cx="63246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063752-CAAC-42CD-89EC-3D233D8DB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47986" y="223520"/>
            <a:ext cx="737003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7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E80E6996-17AA-4CE5-9105-AD8FA450C5F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10467" y="2127572"/>
            <a:ext cx="7040948" cy="30288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Texto: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1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: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2:</a:t>
            </a: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3: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7" name="Imagem 6" descr="Uma imagem contendo pessoa, no interior, mesa, mulher&#10;&#10;Descrição gerada automaticamente">
            <a:extLst>
              <a:ext uri="{FF2B5EF4-FFF2-40B4-BE49-F238E27FC236}">
                <a16:creationId xmlns:a16="http://schemas.microsoft.com/office/drawing/2014/main" id="{E2FEE8D7-AAD4-464D-8416-C277CA54F4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07894"/>
            <a:ext cx="2023366" cy="3850105"/>
          </a:xfrm>
          <a:prstGeom prst="rect">
            <a:avLst/>
          </a:prstGeom>
        </p:spPr>
      </p:pic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DFF8095F-6D5E-4969-A0D7-5BC812296C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7080" y="767991"/>
            <a:ext cx="8794334" cy="43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kern="1200" dirty="0" smtClean="0">
                <a:solidFill>
                  <a:srgbClr val="573A3B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 nesta linha.</a:t>
            </a:r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id="{87235D70-E704-44F0-873C-243E1AE1F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080" y="340560"/>
            <a:ext cx="8794334" cy="42743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pt-BR" sz="2800" b="1" dirty="0">
                <a:solidFill>
                  <a:srgbClr val="297550"/>
                </a:solidFill>
                <a:latin typeface="Corbel" panose="020B0503020204020204" pitchFamily="34" charset="0"/>
              </a:rPr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2992532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em frente a tela de um computador&#10;&#10;Descrição gerada automaticamente">
            <a:extLst>
              <a:ext uri="{FF2B5EF4-FFF2-40B4-BE49-F238E27FC236}">
                <a16:creationId xmlns:a16="http://schemas.microsoft.com/office/drawing/2014/main" id="{B7ED3752-9D12-4408-AD92-A40F2DC26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9096" y="2550695"/>
            <a:ext cx="1922904" cy="4307305"/>
          </a:xfrm>
          <a:prstGeom prst="rect">
            <a:avLst/>
          </a:prstGeom>
        </p:spPr>
      </p:pic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D479A75C-EEAB-46C2-95D6-44E63902A2F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7080" y="767991"/>
            <a:ext cx="8794334" cy="43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kern="1200" dirty="0" smtClean="0">
                <a:solidFill>
                  <a:srgbClr val="573A3B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 nesta linha.</a:t>
            </a:r>
          </a:p>
        </p:txBody>
      </p:sp>
      <p:sp>
        <p:nvSpPr>
          <p:cNvPr id="14" name="Espaço Reservado para Texto 3">
            <a:extLst>
              <a:ext uri="{FF2B5EF4-FFF2-40B4-BE49-F238E27FC236}">
                <a16:creationId xmlns:a16="http://schemas.microsoft.com/office/drawing/2014/main" id="{E3F552C3-9DDA-415F-BFB5-4B0B8E9DF3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57084" y="2136999"/>
            <a:ext cx="7334050" cy="30288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Texto: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1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: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2:</a:t>
            </a:r>
            <a:r>
              <a:rPr lang="pt-B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Opção 3: descrição aqui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7" name="Título 22">
            <a:extLst>
              <a:ext uri="{FF2B5EF4-FFF2-40B4-BE49-F238E27FC236}">
                <a16:creationId xmlns:a16="http://schemas.microsoft.com/office/drawing/2014/main" id="{217AB465-488B-47E0-ADDD-B13B3B1A9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080" y="340560"/>
            <a:ext cx="8794334" cy="42743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pt-BR" sz="2800" b="1" dirty="0">
                <a:solidFill>
                  <a:srgbClr val="297550"/>
                </a:solidFill>
                <a:latin typeface="Corbel" panose="020B0503020204020204" pitchFamily="34" charset="0"/>
              </a:rPr>
              <a:t>Título Aqui</a:t>
            </a:r>
          </a:p>
        </p:txBody>
      </p:sp>
    </p:spTree>
    <p:extLst>
      <p:ext uri="{BB962C8B-B14F-4D97-AF65-F5344CB8AC3E}">
        <p14:creationId xmlns:p14="http://schemas.microsoft.com/office/powerpoint/2010/main" val="154965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1F952-4683-41BE-9778-6438B474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806B0C-C695-4A0B-8C60-4663BBA1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53CBA7-47E4-4912-8382-338FFECE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E765A9-897D-4D9F-BC7B-4E0437DA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CE1ED-82F8-4E70-8E78-DED60387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160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5F789-31EF-42E3-A6F2-52D08567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094864-8BCB-455E-9CE1-C46F97654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AB3D10-B6B6-4E9C-BCA4-300818CB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9D7FA0-CBC1-4F25-A72B-46DAD9DE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E3E9EA-5028-4915-9A3E-104417BA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37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A5B59-064B-4ECB-AD16-BAAB3FAB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3940D-624C-4103-87D2-F6C72E827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8E3452-8239-456F-9352-218CFD6DE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537F94-A4AE-4C36-835A-0A9DDB9A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7D55D4-4FE1-4781-9B66-3F62BC60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E4874F-6F03-461E-A54C-36E8BA35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42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7D1F0-1A81-430A-9235-725419FD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8E7BCF-3935-451B-8231-1B8A8B05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B41ACC-8E33-4F12-9597-0BDEE9217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2AC241-85F4-429A-9C25-CDC300A14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42B9E1-3E05-4672-A03B-40BB50723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48DD88F-1EE0-4A5E-BF15-CC3DD8F4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75A266-556C-4363-8920-4D6E3A36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242EF7-1E0C-4972-B2F8-E944B69C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55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E4E7C-E35B-4687-B098-7631EBC9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84ECD6-EC98-4A69-A677-24F7769B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97224E-B4E5-4FE9-934D-E7CDBC54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2BFD10-F1EF-4B68-82D1-B6D852A6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77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D624F6B-BBB4-45C0-86A7-5974593C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B657E7-3CCA-438F-B460-5A03BDDC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7CAD53-4CF0-426D-826C-D1C69834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66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4FB71-B84A-4C20-B719-6C325CCF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B2C7C8-844C-433F-B129-C7E6C727D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978B2E-50C8-439C-A6AC-840AC93AA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A967CE-9F41-44C3-93EF-3AAD3FEF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57E3D-7673-40FF-A40C-5D75E740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2213A1-0412-419D-9565-4E5F8A9C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04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18037-2CE0-4933-9D88-992388D6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9D18D2-4AB8-4128-A0D4-469969BEB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EB6BAF-7895-4E98-BD20-723AD3D1E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2ABDD1-C1EE-4A60-84A1-EA51E52A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1D080-B3E4-4BE1-8023-2806864D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E9E3B3-5A67-4BB0-9395-03D3B196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7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DF0161-3551-4224-9BF7-3322BE78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822F8-AED3-4260-B888-69F29C0E2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835DF8-AE3E-430F-991B-49337E2BA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5A22-7A61-4C70-851F-F86A8AE16DAE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19724C-716E-4B0D-8CCC-C75C9A19C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0AF19-3386-4FDD-AE5B-B51E29FC5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0F753-A7B7-4702-B72A-4A29F5874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1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6158A-6338-4D39-93D3-308F4FF0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FRAMEWORK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26F7C0-7405-4FC8-BAB7-ABC707055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rgbClr val="28754D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85776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00F7F92-C0C0-462E-9CF9-8340A7233070}"/>
              </a:ext>
            </a:extLst>
          </p:cNvPr>
          <p:cNvSpPr txBox="1">
            <a:spLocks/>
          </p:cNvSpPr>
          <p:nvPr/>
        </p:nvSpPr>
        <p:spPr>
          <a:xfrm>
            <a:off x="1698832" y="1467150"/>
            <a:ext cx="8794333" cy="351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Adicionalmente, ainda precisaríamos definir e configurar as dependências relativas ao servidor web a ser utilizado, como o Tomcat.</a:t>
            </a: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 estivermos falando de uma aplicação web por exemplo, todas estas dependências acabam se resumindo a uma única dependência: o </a:t>
            </a:r>
            <a:r>
              <a:rPr lang="pt-BR" sz="2400" i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spring-boot-starter-web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B165E2-8397-4534-9DBC-B6FEE331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1" y="3941403"/>
            <a:ext cx="3999323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5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B165E2-8397-4534-9DBC-B6FEE331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1" y="3941403"/>
            <a:ext cx="3999323" cy="3036071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1AB97122-3F0B-46FB-9FD7-4A1A8AB84165}"/>
              </a:ext>
            </a:extLst>
          </p:cNvPr>
          <p:cNvSpPr txBox="1">
            <a:spLocks/>
          </p:cNvSpPr>
          <p:nvPr/>
        </p:nvSpPr>
        <p:spPr>
          <a:xfrm>
            <a:off x="1857081" y="1621895"/>
            <a:ext cx="8794333" cy="2910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Logo depois, temos o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Spring Boot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AutoConfigurator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Este componente é quem é responsável por gerenciar o processo de configuração de uma aplicação Spring Boot, fornecendo as configurações-padrão e fazendo a fusão destas com as possíveis configurações personalizadas.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B165E2-8397-4534-9DBC-B6FEE331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1" y="3941403"/>
            <a:ext cx="3999323" cy="3036071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0DE1A824-FAA4-4698-973B-3496EBAEC9A7}"/>
              </a:ext>
            </a:extLst>
          </p:cNvPr>
          <p:cNvSpPr txBox="1">
            <a:spLocks/>
          </p:cNvSpPr>
          <p:nvPr/>
        </p:nvSpPr>
        <p:spPr>
          <a:xfrm>
            <a:off x="1857081" y="1621895"/>
            <a:ext cx="8794333" cy="359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Em uma aplicação Spring Boot, o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AutoConfigurator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pode ser visto através da utilização da tradicional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annotation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@SpringBootApplication, que fica acima do método de inicialização da aplicação.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Internamente, a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annotation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@SpringBootApplication  é uma combinação das tradicionais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annotations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@Configuration, @ComponentScan e @EnableAutoConfiguration do Spring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3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B165E2-8397-4534-9DBC-B6FEE331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1" y="3941403"/>
            <a:ext cx="3999323" cy="3036071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D068544-7BDE-455B-A5D9-A5198CCB98E7}"/>
              </a:ext>
            </a:extLst>
          </p:cNvPr>
          <p:cNvSpPr txBox="1">
            <a:spLocks/>
          </p:cNvSpPr>
          <p:nvPr/>
        </p:nvSpPr>
        <p:spPr>
          <a:xfrm>
            <a:off x="1857081" y="1621895"/>
            <a:ext cx="8794333" cy="180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No fim, ainda temos o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Spring Boot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Actuator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As principais funções deste componente são o provisionamento de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endpoints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 a obtenção de métricas da aplicação.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7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67A9DD-1BA8-4ACC-A367-64CE5FC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599" y="516100"/>
            <a:ext cx="8794334" cy="4274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Plataforma na RD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C08D69A6-1F9E-4DE8-A5E2-15B45754B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822" y="1311936"/>
            <a:ext cx="10367889" cy="3726831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29764C"/>
                </a:solidFill>
                <a:latin typeface="Corbel" panose="020B0503020204020204" pitchFamily="34" charset="0"/>
              </a:rPr>
              <a:t>Retaguarda Personalização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dirty="0">
              <a:solidFill>
                <a:srgbClr val="29764C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dirty="0">
              <a:solidFill>
                <a:srgbClr val="29764C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A aba Pool de Ofertas que trata dessa parte de ofertas exclusivas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A Aderência são referentes ao PUC, cada tela configura uma coisa sobre ele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A aba Produto configura regras do LMPM, quantos produtos,% de desconto, etc.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dirty="0">
              <a:solidFill>
                <a:srgbClr val="29764C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265311-5353-48AB-A9D0-A0CB4BA7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439" y="3968364"/>
            <a:ext cx="2526987" cy="28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67A9DD-1BA8-4ACC-A367-64CE5FC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599" y="516100"/>
            <a:ext cx="8794334" cy="4274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OS (Sistema Operacional) e Linguagens Suportadas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265311-5353-48AB-A9D0-A0CB4BA7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439" y="3968364"/>
            <a:ext cx="2526987" cy="2822691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52FF797E-5A42-4F10-96A1-3D402D7E6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3292" y="1536729"/>
            <a:ext cx="7040948" cy="302888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dirty="0">
              <a:solidFill>
                <a:srgbClr val="29764C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framework oferece suporte para os principais sistemas operacionais: Unix/Linux, Windows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macOS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Apesar de o Spring Boot ser vastamente difundido como um framework para o Java, ele também suporta as linguagens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Kotlin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Groovy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dirty="0">
              <a:solidFill>
                <a:srgbClr val="29764C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04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67A9DD-1BA8-4ACC-A367-64CE5FC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599" y="516100"/>
            <a:ext cx="8794334" cy="4274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Vantagens e Desvantagens</a:t>
            </a:r>
          </a:p>
        </p:txBody>
      </p:sp>
      <p:pic>
        <p:nvPicPr>
          <p:cNvPr id="9" name="Imagem 8" descr="Uma imagem contendo camisa&#10;&#10;Descrição gerada automaticamente">
            <a:extLst>
              <a:ext uri="{FF2B5EF4-FFF2-40B4-BE49-F238E27FC236}">
                <a16:creationId xmlns:a16="http://schemas.microsoft.com/office/drawing/2014/main" id="{3CC6A1F2-73E6-43AE-9D46-05069F9C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382132" y="3429000"/>
            <a:ext cx="1988014" cy="3124200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7CE3100B-1908-4268-9C6F-9C8C864A9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1854" y="1353849"/>
            <a:ext cx="10548291" cy="3418972"/>
          </a:xfrm>
        </p:spPr>
        <p:txBody>
          <a:bodyPr/>
          <a:lstStyle/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Como mencionado anteriormente o Spring Boot tem o intuito de tornar o desenvolvimento de software mais rápido e simplificado, com grande foco em produtividade.</a:t>
            </a:r>
          </a:p>
          <a:p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Por outro lado, como o Spring Boot realiza diversas configurações para o desenvolvedor, o mesmo instala diversas dependências, as quais muitas vezes podem nem mesmo ser utilizadas.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9916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67A9DD-1BA8-4ACC-A367-64CE5FC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33" y="1064741"/>
            <a:ext cx="8794334" cy="427431"/>
          </a:xfrm>
        </p:spPr>
        <p:txBody>
          <a:bodyPr>
            <a:noAutofit/>
          </a:bodyPr>
          <a:lstStyle/>
          <a:p>
            <a:pPr algn="ctr"/>
            <a:r>
              <a:rPr lang="pt-BR" sz="32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E vamos de criar projetinho :D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B0FB3E-43B2-46A6-A5F2-CC4754C5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19" y="1658283"/>
            <a:ext cx="5767477" cy="51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2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AF33E7A9-1444-416E-A1AC-A7AB78A3A7CC}"/>
              </a:ext>
            </a:extLst>
          </p:cNvPr>
          <p:cNvSpPr txBox="1">
            <a:spLocks/>
          </p:cNvSpPr>
          <p:nvPr/>
        </p:nvSpPr>
        <p:spPr>
          <a:xfrm>
            <a:off x="2947859" y="2233589"/>
            <a:ext cx="7040948" cy="30288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APRESENTAÇÃO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D0608E-B20C-49EE-ACDD-262109D6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96" y="3571094"/>
            <a:ext cx="2498784" cy="2498784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EC6FAD-8914-4599-914C-EFECED34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44" y="3203176"/>
            <a:ext cx="865707" cy="8596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D39E0-4DCF-4CF1-A8E0-631535131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46" y="4242767"/>
            <a:ext cx="865707" cy="8596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AB60E1-FD25-4CD2-8FDA-BA01588D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82" y="5487414"/>
            <a:ext cx="469433" cy="62184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A2F1F72-46F4-4DD9-80B8-70CE89C2B165}"/>
              </a:ext>
            </a:extLst>
          </p:cNvPr>
          <p:cNvSpPr txBox="1"/>
          <p:nvPr/>
        </p:nvSpPr>
        <p:spPr>
          <a:xfrm flipH="1">
            <a:off x="7946637" y="3429000"/>
            <a:ext cx="375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 Light" panose="020B0303020204020204" pitchFamily="34" charset="0"/>
              </a:rPr>
              <a:t>Talita Maria da Silva Alves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B1C6E1-73F3-4617-A807-D2AF327D807B}"/>
              </a:ext>
            </a:extLst>
          </p:cNvPr>
          <p:cNvSpPr txBox="1"/>
          <p:nvPr/>
        </p:nvSpPr>
        <p:spPr>
          <a:xfrm flipH="1">
            <a:off x="7946636" y="4441739"/>
            <a:ext cx="375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 Light" panose="020B0303020204020204" pitchFamily="34" charset="0"/>
              </a:rPr>
              <a:t>tmalves@rd.com.br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E578E6-E789-49C1-9E56-492FC9505185}"/>
              </a:ext>
            </a:extLst>
          </p:cNvPr>
          <p:cNvSpPr txBox="1"/>
          <p:nvPr/>
        </p:nvSpPr>
        <p:spPr>
          <a:xfrm flipH="1">
            <a:off x="7946635" y="5582719"/>
            <a:ext cx="4126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 Light" panose="020B0303020204020204" pitchFamily="34" charset="0"/>
              </a:rPr>
              <a:t>https://www.linkedin.com/in/talitamsa/</a:t>
            </a:r>
          </a:p>
          <a:p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2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AF33E7A9-1444-416E-A1AC-A7AB78A3A7CC}"/>
              </a:ext>
            </a:extLst>
          </p:cNvPr>
          <p:cNvSpPr txBox="1">
            <a:spLocks/>
          </p:cNvSpPr>
          <p:nvPr/>
        </p:nvSpPr>
        <p:spPr>
          <a:xfrm>
            <a:off x="2961111" y="2220337"/>
            <a:ext cx="7040948" cy="30288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AGENDA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Framework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Spring Framework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Spring Boot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pt-BR" dirty="0"/>
          </a:p>
        </p:txBody>
      </p:sp>
      <p:pic>
        <p:nvPicPr>
          <p:cNvPr id="3" name="Picture 2" descr="Animation Waiting GIF by Chris Gannon">
            <a:extLst>
              <a:ext uri="{FF2B5EF4-FFF2-40B4-BE49-F238E27FC236}">
                <a16:creationId xmlns:a16="http://schemas.microsoft.com/office/drawing/2014/main" id="{C243284A-83B1-4232-8325-1730B749B5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15" y="3245180"/>
            <a:ext cx="3739661" cy="28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6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C6EC9409-5D22-409E-814F-9B47260D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411" y="1878595"/>
            <a:ext cx="2891589" cy="2239834"/>
          </a:xfrm>
          <a:prstGeom prst="rect">
            <a:avLst/>
          </a:prstGeom>
        </p:spPr>
      </p:pic>
      <p:sp>
        <p:nvSpPr>
          <p:cNvPr id="4" name="Título 15">
            <a:extLst>
              <a:ext uri="{FF2B5EF4-FFF2-40B4-BE49-F238E27FC236}">
                <a16:creationId xmlns:a16="http://schemas.microsoft.com/office/drawing/2014/main" id="{D9A068CA-57D5-4E71-B09D-9AA512EBE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1717" y="4401446"/>
            <a:ext cx="5193270" cy="58400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 sz="3600" b="1" dirty="0">
                <a:solidFill>
                  <a:srgbClr val="25764F"/>
                </a:solidFill>
                <a:latin typeface="Corbel" panose="020B0503020204020204" pitchFamily="34" charset="0"/>
              </a:rPr>
              <a:t>FRAMEWORK</a:t>
            </a:r>
            <a:endParaRPr lang="pt-BR" sz="3600" dirty="0">
              <a:solidFill>
                <a:srgbClr val="2576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3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57B26D-0ECA-462A-AD39-E948333A8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991" y="1319189"/>
            <a:ext cx="10774017" cy="302888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É possível encontrar diversas definições para Framework, algumas simples, outras mais elaboradas, mas o ponto comum entre todas é a </a:t>
            </a:r>
            <a:r>
              <a:rPr lang="pt-BR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reusabilidade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É um conjunto de bibliotecas ou componentes que são usados para criar uma base onde sua aplicação será construída.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67A9DD-1BA8-4ACC-A367-64CE5FC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33" y="459830"/>
            <a:ext cx="8794334" cy="4274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O que é um framework?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9BC0166-C2C0-48A2-B4B9-F58547595B6A}"/>
              </a:ext>
            </a:extLst>
          </p:cNvPr>
          <p:cNvSpPr/>
          <p:nvPr/>
        </p:nvSpPr>
        <p:spPr>
          <a:xfrm>
            <a:off x="2896613" y="5133546"/>
            <a:ext cx="7596554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Spring Framework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234E7DC-5879-4232-A3AD-127C11B6D10C}"/>
              </a:ext>
            </a:extLst>
          </p:cNvPr>
          <p:cNvSpPr/>
          <p:nvPr/>
        </p:nvSpPr>
        <p:spPr>
          <a:xfrm>
            <a:off x="2896613" y="3800705"/>
            <a:ext cx="1364566" cy="770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Spring MVC</a:t>
            </a:r>
          </a:p>
          <a:p>
            <a:pPr algn="ctr"/>
            <a:r>
              <a:rPr lang="pt-BR" sz="1200" i="1" dirty="0">
                <a:solidFill>
                  <a:schemeClr val="tx1"/>
                </a:solidFill>
              </a:rPr>
              <a:t>(Web)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EC6593-4CBE-4BF4-BDEE-6F98F49E32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05982" y="3800705"/>
            <a:ext cx="1377815" cy="7864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8D530D-3D7B-47D1-A622-66640C8E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66FF3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15352" y="3800705"/>
            <a:ext cx="1377815" cy="78645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8CF76F-E1A5-47DD-B989-2EF9017DAE70}"/>
              </a:ext>
            </a:extLst>
          </p:cNvPr>
          <p:cNvSpPr txBox="1"/>
          <p:nvPr/>
        </p:nvSpPr>
        <p:spPr>
          <a:xfrm flipH="1">
            <a:off x="6020408" y="3906291"/>
            <a:ext cx="137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Spring Data</a:t>
            </a:r>
          </a:p>
          <a:p>
            <a:pPr algn="ctr"/>
            <a:r>
              <a:rPr lang="pt-BR" sz="1200" i="1" dirty="0">
                <a:solidFill>
                  <a:schemeClr val="tx1"/>
                </a:solidFill>
              </a:rPr>
              <a:t>(Acesso à dados)</a:t>
            </a:r>
          </a:p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CC8DF2-DC32-4C00-A079-565952AE1A1E}"/>
              </a:ext>
            </a:extLst>
          </p:cNvPr>
          <p:cNvSpPr txBox="1"/>
          <p:nvPr/>
        </p:nvSpPr>
        <p:spPr>
          <a:xfrm>
            <a:off x="9115352" y="3767792"/>
            <a:ext cx="13778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Spring Security</a:t>
            </a:r>
          </a:p>
          <a:p>
            <a:pPr algn="ctr"/>
            <a:r>
              <a:rPr lang="pt-BR" sz="1200" i="1" dirty="0">
                <a:solidFill>
                  <a:schemeClr val="tx1"/>
                </a:solidFill>
              </a:rPr>
              <a:t>(Segurança)</a:t>
            </a:r>
          </a:p>
          <a:p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0E2126B-3216-4232-A143-20E3FE0AC9B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78896" y="4571419"/>
            <a:ext cx="0" cy="562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20ACA75-ED56-4344-9054-1B8365DA697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694889" y="4571419"/>
            <a:ext cx="1" cy="562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4AABABF-2241-4DFC-8079-F2787D2424A1}"/>
              </a:ext>
            </a:extLst>
          </p:cNvPr>
          <p:cNvCxnSpPr>
            <a:cxnSpLocks/>
          </p:cNvCxnSpPr>
          <p:nvPr/>
        </p:nvCxnSpPr>
        <p:spPr>
          <a:xfrm flipH="1">
            <a:off x="9804259" y="4571419"/>
            <a:ext cx="1" cy="70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39DFD4-69C6-4A0C-8A4E-52BF129B3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531" y="1349207"/>
            <a:ext cx="11127397" cy="363075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Spring Framework é um framework voltado para o desenvolvimento de aplicações corporativas e simplificam as mesmas.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Spring foi criado por causa das dificuldades que os programadores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    enfrentavam ao criar determinado tipo de aplicação, mais precisamente,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    aplicações corporativas. 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DF72AE10-9865-4F59-A36E-AE2C8A44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013" y="481237"/>
            <a:ext cx="8794334" cy="427431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O que é Spring Framework?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00BC73-2980-4210-B5FA-F815EE0B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2" y="3902466"/>
            <a:ext cx="3999323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EF466D-4C96-471E-BAAD-63BD207AA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7080" y="1162665"/>
            <a:ext cx="8637418" cy="109393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Spring Boot é um projeto da Spring que veio para facilitar o processo de configuração e publicação de nossas aplicações.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65A3B951-45E3-41B3-9FF7-A341E611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517" y="516243"/>
            <a:ext cx="4431178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O que é Spring Boot?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81BFDBA-92FB-43E8-AA65-C9DBDDE8B558}"/>
              </a:ext>
            </a:extLst>
          </p:cNvPr>
          <p:cNvSpPr txBox="1">
            <a:spLocks/>
          </p:cNvSpPr>
          <p:nvPr/>
        </p:nvSpPr>
        <p:spPr>
          <a:xfrm>
            <a:off x="1857080" y="2267146"/>
            <a:ext cx="9200126" cy="329535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Spring Boot consiste, ao final, um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template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pré-configurado para desenvolvimento e execução de aplicações baseadas no Spring.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Assim sendo, temos uma fundação baseada no Spring Core, que traz os componentes-base do Spring, como os mecanismo de injeção de dependências, os mecanismos de internacionalização, etc...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Spring Boot permite adicionar a esta estrutura-base o que é chamado de módulo.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8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C4C65-088A-493C-8974-AEF8E630D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Spring Boot possui 3 principais componentes que permitem toda essa “magia” acontecer:</a:t>
            </a:r>
          </a:p>
          <a:p>
            <a:pPr algn="l"/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Boot Starter;</a:t>
            </a:r>
          </a:p>
          <a:p>
            <a:pPr algn="l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Boot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AutoConfigurator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</a:t>
            </a:r>
          </a:p>
          <a:p>
            <a:pPr algn="l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Boot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Actuator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algn="l"/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053DA9-4C49-428C-804A-A78E12D6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172" y="3730481"/>
            <a:ext cx="3267739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CF4B5BF-D17E-49DE-9897-BCCA169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64" y="565643"/>
            <a:ext cx="2039671" cy="427431"/>
          </a:xfrm>
        </p:spPr>
        <p:txBody>
          <a:bodyPr>
            <a:noAutofit/>
          </a:bodyPr>
          <a:lstStyle/>
          <a:p>
            <a:r>
              <a:rPr lang="pt-BR" sz="2500" b="1" dirty="0">
                <a:solidFill>
                  <a:srgbClr val="297550"/>
                </a:solidFill>
                <a:latin typeface="Corbel" panose="020B0503020204020204" pitchFamily="34" charset="0"/>
                <a:ea typeface="+mn-ea"/>
                <a:cs typeface="+mn-cs"/>
              </a:rPr>
              <a:t>Serviços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073313F-A032-4139-A5FC-63D8B2C34277}"/>
              </a:ext>
            </a:extLst>
          </p:cNvPr>
          <p:cNvSpPr txBox="1">
            <a:spLocks/>
          </p:cNvSpPr>
          <p:nvPr/>
        </p:nvSpPr>
        <p:spPr>
          <a:xfrm>
            <a:off x="1857079" y="1292938"/>
            <a:ext cx="8794333" cy="467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</a:t>
            </a:r>
            <a:r>
              <a:rPr lang="pt-B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Spring Boot Starter </a:t>
            </a:r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é o coração de uma aplicação Spring. Sua função principal é combinar as várias dependências advindas de um projeto Spring Boot em uma única dependência, retirando-se a necessidade de configuração de múltiplas dependências no Maven ou no Gradle.</a:t>
            </a: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pt-BR" sz="240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Core;</a:t>
            </a: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Web;</a:t>
            </a: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Spring Web MVC;</a:t>
            </a:r>
          </a:p>
          <a:p>
            <a:r>
              <a:rPr lang="pt-BR" sz="240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•	Servlet API.</a:t>
            </a:r>
          </a:p>
          <a:p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58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9245</TotalTime>
  <Words>743</Words>
  <Application>Microsoft Office PowerPoint</Application>
  <PresentationFormat>Widescreen</PresentationFormat>
  <Paragraphs>98</Paragraphs>
  <Slides>17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Corbel Light</vt:lpstr>
      <vt:lpstr>Tema do Office</vt:lpstr>
      <vt:lpstr>SPRING FRAMEWORK</vt:lpstr>
      <vt:lpstr>Apresentação do PowerPoint</vt:lpstr>
      <vt:lpstr>Apresentação do PowerPoint</vt:lpstr>
      <vt:lpstr>FRAMEWORK</vt:lpstr>
      <vt:lpstr>O que é um framework?</vt:lpstr>
      <vt:lpstr>O que é Spring Framework?</vt:lpstr>
      <vt:lpstr>O que é Spring Boot?</vt:lpstr>
      <vt:lpstr>Serviços</vt:lpstr>
      <vt:lpstr>Serviços</vt:lpstr>
      <vt:lpstr>Serviços</vt:lpstr>
      <vt:lpstr>Serviços</vt:lpstr>
      <vt:lpstr>Serviços</vt:lpstr>
      <vt:lpstr>Serviços</vt:lpstr>
      <vt:lpstr>Plataforma na RD</vt:lpstr>
      <vt:lpstr>OS (Sistema Operacional) e Linguagens Suportadas</vt:lpstr>
      <vt:lpstr>Vantagens e Desvantagens</vt:lpstr>
      <vt:lpstr>E vamos de criar projetinho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Talita Maria da Silva Alves</dc:creator>
  <cp:lastModifiedBy>Talita Maria da Silva Alves</cp:lastModifiedBy>
  <cp:revision>34</cp:revision>
  <dcterms:created xsi:type="dcterms:W3CDTF">2020-11-06T11:50:05Z</dcterms:created>
  <dcterms:modified xsi:type="dcterms:W3CDTF">2021-01-26T14:51:01Z</dcterms:modified>
</cp:coreProperties>
</file>